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12192000"/>
  <p:notesSz cx="6858000" cy="9144000"/>
  <p:embeddedFontLst>
    <p:embeddedFont>
      <p:font typeface="PT Sans"/>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33" roundtripDataSignature="AMtx7mg+o1FqkZI1/3JlgtqacjaCcDM3U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TSans-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TSans-italic.fntdata"/><Relationship Id="rId30" Type="http://schemas.openxmlformats.org/officeDocument/2006/relationships/font" Target="fonts/PTSans-bold.fntdata"/><Relationship Id="rId11" Type="http://schemas.openxmlformats.org/officeDocument/2006/relationships/slide" Target="slides/slide6.xml"/><Relationship Id="rId33" Type="http://customschemas.google.com/relationships/presentationmetadata" Target="metadata"/><Relationship Id="rId10" Type="http://schemas.openxmlformats.org/officeDocument/2006/relationships/slide" Target="slides/slide5.xml"/><Relationship Id="rId32" Type="http://schemas.openxmlformats.org/officeDocument/2006/relationships/font" Target="fonts/PT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elpfulprofessor.com/social-construction-of-gender/"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56a49bd88d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g256a49bd88d_0_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56a49bd88d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g256a49bd88d_0_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56a49bd88d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g256a49bd88d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56a49bd88d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g256a49bd88d_0_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0" name="Google Shape;16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5661f217cc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g25661f217cc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5661f217cc_1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g25661f217cc_1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5661f217cc_1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25661f217cc_1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56a49bd88d_0_1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256a49bd88d_0_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56a49bd88d_0_1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4" name="Google Shape;194;g256a49bd88d_0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56a49bd88d_0_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g256a49bd88d_0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56a49bd88d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g256a49bd88d_0_1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56a49bd88d_0_1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Encourage the learners to use their devices to scan the QR code to open the webpage </a:t>
            </a:r>
            <a:r>
              <a:rPr lang="en-US" u="sng">
                <a:solidFill>
                  <a:schemeClr val="hlink"/>
                </a:solidFill>
                <a:hlinkClick r:id="rId2"/>
              </a:rPr>
              <a:t>https://helpfulprofessor.com/social-construction-of-gender/</a:t>
            </a:r>
            <a:r>
              <a:rPr lang="en-US"/>
              <a:t> </a:t>
            </a:r>
            <a:endParaRPr/>
          </a:p>
          <a:p>
            <a:pPr indent="0" lvl="0" marL="0" rtl="0" algn="l">
              <a:lnSpc>
                <a:spcPct val="100000"/>
              </a:lnSpc>
              <a:spcBef>
                <a:spcPts val="0"/>
              </a:spcBef>
              <a:spcAft>
                <a:spcPts val="0"/>
              </a:spcAft>
              <a:buSzPts val="1400"/>
              <a:buNone/>
            </a:pPr>
            <a:r>
              <a:rPr lang="en-US"/>
              <a:t>Use this page to go through the 10 ways how gender is socially constructed. You may use some of the examples at the end of the page to discuss the points in class.</a:t>
            </a:r>
            <a:endParaRPr/>
          </a:p>
        </p:txBody>
      </p:sp>
      <p:sp>
        <p:nvSpPr>
          <p:cNvPr id="205" name="Google Shape;205;g256a49bd88d_0_1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56a49bd88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g256a49bd88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56a49bd88d_0_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g256a49bd88d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256a49bd88d_0_1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g256a49bd88d_0_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4" name="Google Shape;7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 name="Google Shape;8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9" name="Google Shape;9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9" name="Google Shape;10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56a49bd88d_0_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g256a49bd88d_0_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lajd tytułowy">
  <p:cSld name="3_Slajd tytułowy">
    <p:bg>
      <p:bgPr>
        <a:blipFill>
          <a:blip r:embed="rId2">
            <a:alphaModFix/>
          </a:blip>
          <a:stretch>
            <a:fillRect/>
          </a:stretch>
        </a:blipFill>
      </p:bgPr>
    </p:bg>
    <p:spTree>
      <p:nvGrpSpPr>
        <p:cNvPr id="6" name="Shape 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wa elementy zawartości" type="twoObj">
  <p:cSld name="TWO_OBJECTS">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g256a49bd88d_0_20"/>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 name="Google Shape;35;g256a49bd88d_0_20"/>
          <p:cNvSpPr txBox="1"/>
          <p:nvPr>
            <p:ph idx="1" type="body"/>
          </p:nvPr>
        </p:nvSpPr>
        <p:spPr>
          <a:xfrm>
            <a:off x="838200" y="2816913"/>
            <a:ext cx="50982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36" name="Google Shape;36;g256a49bd88d_0_20"/>
          <p:cNvSpPr txBox="1"/>
          <p:nvPr>
            <p:ph idx="2" type="body"/>
          </p:nvPr>
        </p:nvSpPr>
        <p:spPr>
          <a:xfrm>
            <a:off x="6255508" y="1491351"/>
            <a:ext cx="50982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Obraz z podpisem">
  <p:cSld name="2_Obraz z podpisem">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g256a49bd88d_0_24"/>
          <p:cNvSpPr/>
          <p:nvPr>
            <p:ph idx="2" type="pic"/>
          </p:nvPr>
        </p:nvSpPr>
        <p:spPr>
          <a:xfrm>
            <a:off x="3866322" y="1503673"/>
            <a:ext cx="7510500" cy="4524900"/>
          </a:xfrm>
          <a:prstGeom prst="rect">
            <a:avLst/>
          </a:prstGeom>
          <a:noFill/>
          <a:ln>
            <a:noFill/>
          </a:ln>
        </p:spPr>
      </p:sp>
      <p:sp>
        <p:nvSpPr>
          <p:cNvPr id="39" name="Google Shape;39;g256a49bd88d_0_24"/>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2400"/>
              <a:buFont typeface="Verdana"/>
              <a:buNone/>
              <a:defRPr b="1" i="0" sz="2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0" name="Google Shape;40;g256a49bd88d_0_24"/>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sty" type="blank">
  <p:cSld name="BLANK">
    <p:spTree>
      <p:nvGrpSpPr>
        <p:cNvPr id="41" name="Shape 4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wa elementy zawartości">
  <p:cSld name="7_Dwa elementy zawartości">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g256a49bd88d_0_32"/>
          <p:cNvSpPr txBox="1"/>
          <p:nvPr>
            <p:ph type="title"/>
          </p:nvPr>
        </p:nvSpPr>
        <p:spPr>
          <a:xfrm>
            <a:off x="815225" y="1491351"/>
            <a:ext cx="71622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600"/>
              <a:buFont typeface="Verdana"/>
              <a:buNone/>
              <a:defRPr b="1" i="0" sz="36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4" name="Google Shape;44;g256a49bd88d_0_32"/>
          <p:cNvSpPr txBox="1"/>
          <p:nvPr>
            <p:ph idx="1" type="body"/>
          </p:nvPr>
        </p:nvSpPr>
        <p:spPr>
          <a:xfrm>
            <a:off x="838199" y="2816913"/>
            <a:ext cx="71391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45" name="Google Shape;45;g256a49bd88d_0_32"/>
          <p:cNvSpPr txBox="1"/>
          <p:nvPr>
            <p:ph idx="2" type="body"/>
          </p:nvPr>
        </p:nvSpPr>
        <p:spPr>
          <a:xfrm>
            <a:off x="8296310" y="1491351"/>
            <a:ext cx="30576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ównanie">
  <p:cSld name="Porównanie">
    <p:bg>
      <p:bgPr>
        <a:blipFill>
          <a:blip r:embed="rId2">
            <a:alphaModFix/>
          </a:blip>
          <a:stretch>
            <a:fillRect/>
          </a:stretch>
        </a:blipFill>
      </p:bgPr>
    </p:bg>
    <p:spTree>
      <p:nvGrpSpPr>
        <p:cNvPr id="46" name="Shape 46"/>
        <p:cNvGrpSpPr/>
        <p:nvPr/>
      </p:nvGrpSpPr>
      <p:grpSpPr>
        <a:xfrm>
          <a:off x="0" y="0"/>
          <a:ext cx="0" cy="0"/>
          <a:chOff x="0" y="0"/>
          <a:chExt cx="0" cy="0"/>
        </a:xfrm>
      </p:grpSpPr>
      <p:sp>
        <p:nvSpPr>
          <p:cNvPr id="47" name="Google Shape;47;g256a49bd88d_0_36"/>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8" name="Google Shape;48;g256a49bd88d_0_36"/>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49" name="Google Shape;49;g256a49bd88d_0_36"/>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0" name="Google Shape;50;g256a49bd88d_0_36"/>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51" name="Google Shape;51;g256a49bd88d_0_36"/>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raz z podpisem">
  <p:cSld name="1_Obraz z podpisem">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g256a49bd88d_0_48"/>
          <p:cNvSpPr/>
          <p:nvPr>
            <p:ph idx="2" type="pic"/>
          </p:nvPr>
        </p:nvSpPr>
        <p:spPr>
          <a:xfrm>
            <a:off x="3866322" y="1503673"/>
            <a:ext cx="7510500" cy="4524900"/>
          </a:xfrm>
          <a:prstGeom prst="rect">
            <a:avLst/>
          </a:prstGeom>
          <a:noFill/>
          <a:ln>
            <a:noFill/>
          </a:ln>
        </p:spPr>
      </p:sp>
      <p:sp>
        <p:nvSpPr>
          <p:cNvPr id="54" name="Google Shape;54;g256a49bd88d_0_48"/>
          <p:cNvSpPr txBox="1"/>
          <p:nvPr>
            <p:ph type="title"/>
          </p:nvPr>
        </p:nvSpPr>
        <p:spPr>
          <a:xfrm>
            <a:off x="839788" y="1503673"/>
            <a:ext cx="2668800" cy="9336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lt1"/>
              </a:buClr>
              <a:buSzPts val="2400"/>
              <a:buFont typeface="Verdana"/>
              <a:buNone/>
              <a:defRPr b="1" i="0" sz="24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g256a49bd88d_0_48"/>
          <p:cNvSpPr txBox="1"/>
          <p:nvPr>
            <p:ph idx="1" type="body"/>
          </p:nvPr>
        </p:nvSpPr>
        <p:spPr>
          <a:xfrm>
            <a:off x="839788" y="2764977"/>
            <a:ext cx="2668800" cy="32634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ajd tytułowy" type="title">
  <p:cSld name="TITLE">
    <p:bg>
      <p:bgPr>
        <a:blipFill>
          <a:blip r:embed="rId2">
            <a:alphaModFix/>
          </a:blip>
          <a:stretch>
            <a:fillRect/>
          </a:stretch>
        </a:blipFill>
      </p:bgPr>
    </p:bg>
    <p:spTree>
      <p:nvGrpSpPr>
        <p:cNvPr id="7" name="Shape 7"/>
        <p:cNvGrpSpPr/>
        <p:nvPr/>
      </p:nvGrpSpPr>
      <p:grpSpPr>
        <a:xfrm>
          <a:off x="0" y="0"/>
          <a:ext cx="0" cy="0"/>
          <a:chOff x="0" y="0"/>
          <a:chExt cx="0" cy="0"/>
        </a:xfrm>
      </p:grpSpPr>
      <p:sp>
        <p:nvSpPr>
          <p:cNvPr id="8" name="Google Shape;8;g256a49bd88d_0_7"/>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Verdana"/>
              <a:buNone/>
              <a:defRPr b="1" i="0" sz="6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 name="Google Shape;9;g256a49bd88d_0_7"/>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Nagłówek sekcji">
  <p:cSld name="1_Nagłówek sekcji">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g256a49bd88d_0_14"/>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g256a49bd88d_0_14"/>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ajd tytułowy">
  <p:cSld name="1_Slajd tytułowy">
    <p:bg>
      <p:bgPr>
        <a:blipFill>
          <a:blip r:embed="rId2">
            <a:alphaModFix/>
          </a:blip>
          <a:stretch>
            <a:fillRect/>
          </a:stretch>
        </a:blipFill>
      </p:bgPr>
    </p:bg>
    <p:spTree>
      <p:nvGrpSpPr>
        <p:cNvPr id="13" name="Shape 13"/>
        <p:cNvGrpSpPr/>
        <p:nvPr/>
      </p:nvGrpSpPr>
      <p:grpSpPr>
        <a:xfrm>
          <a:off x="0" y="0"/>
          <a:ext cx="0" cy="0"/>
          <a:chOff x="0" y="0"/>
          <a:chExt cx="0" cy="0"/>
        </a:xfrm>
      </p:grpSpPr>
      <p:sp>
        <p:nvSpPr>
          <p:cNvPr id="14" name="Google Shape;14;g256a49bd88d_0_53"/>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lt1"/>
              </a:buClr>
              <a:buSzPts val="6000"/>
              <a:buFont typeface="Verdana"/>
              <a:buNone/>
              <a:defRPr b="1" i="0" sz="6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 name="Google Shape;15;g256a49bd88d_0_53"/>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Verdana"/>
                <a:ea typeface="Verdana"/>
                <a:cs typeface="Verdana"/>
                <a:sym typeface="Verdana"/>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Verdana"/>
                <a:ea typeface="Verdana"/>
                <a:cs typeface="Verdana"/>
                <a:sym typeface="Verdana"/>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Verdana"/>
                <a:ea typeface="Verdana"/>
                <a:cs typeface="Verdana"/>
                <a:sym typeface="Verdana"/>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Verdana"/>
                <a:ea typeface="Verdana"/>
                <a:cs typeface="Verdana"/>
                <a:sym typeface="Verdana"/>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orównanie">
  <p:cSld name="1_Porównanie">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g256a49bd88d_0_42"/>
          <p:cNvSpPr txBox="1"/>
          <p:nvPr>
            <p:ph idx="1" type="body"/>
          </p:nvPr>
        </p:nvSpPr>
        <p:spPr>
          <a:xfrm>
            <a:off x="839788" y="2537169"/>
            <a:ext cx="51579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18" name="Google Shape;18;g256a49bd88d_0_42"/>
          <p:cNvSpPr txBox="1"/>
          <p:nvPr>
            <p:ph idx="2" type="body"/>
          </p:nvPr>
        </p:nvSpPr>
        <p:spPr>
          <a:xfrm>
            <a:off x="6172200" y="2537169"/>
            <a:ext cx="5183100" cy="823800"/>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Verdana"/>
                <a:ea typeface="Verdana"/>
                <a:cs typeface="Verdana"/>
                <a:sym typeface="Verdana"/>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Verdana"/>
                <a:ea typeface="Verdana"/>
                <a:cs typeface="Verdana"/>
                <a:sym typeface="Verdana"/>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Verdana"/>
                <a:ea typeface="Verdana"/>
                <a:cs typeface="Verdana"/>
                <a:sym typeface="Verdana"/>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PT Sans"/>
                <a:ea typeface="PT Sans"/>
                <a:cs typeface="PT Sans"/>
                <a:sym typeface="PT Sans"/>
              </a:defRPr>
            </a:lvl9pPr>
          </a:lstStyle>
          <a:p/>
        </p:txBody>
      </p:sp>
      <p:sp>
        <p:nvSpPr>
          <p:cNvPr id="19" name="Google Shape;19;g256a49bd88d_0_42"/>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000"/>
              <a:buFont typeface="Verdana"/>
              <a:buNone/>
              <a:defRPr b="1" i="0" sz="40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g256a49bd88d_0_42"/>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1" name="Google Shape;21;g256a49bd88d_0_42"/>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główek sekcji" type="secHead">
  <p:cSld name="SECTION_HEADER">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g256a49bd88d_0_29"/>
          <p:cNvSpPr txBox="1"/>
          <p:nvPr>
            <p:ph type="title"/>
          </p:nvPr>
        </p:nvSpPr>
        <p:spPr>
          <a:xfrm>
            <a:off x="831850" y="1499046"/>
            <a:ext cx="10515600" cy="3461700"/>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5400"/>
              <a:buFont typeface="Verdana"/>
              <a:buNone/>
              <a:defRPr b="1" i="0" sz="5400" u="none" cap="none" strike="noStrike">
                <a:solidFill>
                  <a:schemeClr val="dk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4" name="Google Shape;24;g256a49bd88d_0_29"/>
          <p:cNvSpPr txBox="1"/>
          <p:nvPr>
            <p:ph idx="1" type="body"/>
          </p:nvPr>
        </p:nvSpPr>
        <p:spPr>
          <a:xfrm>
            <a:off x="831850" y="5317436"/>
            <a:ext cx="10515600" cy="685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Verdana"/>
                <a:ea typeface="Verdana"/>
                <a:cs typeface="Verdana"/>
                <a:sym typeface="Verdana"/>
              </a:defRPr>
            </a:lvl1pPr>
            <a:lvl2pPr indent="-228600" lvl="1" marL="914400" marR="0" rtl="0" algn="l">
              <a:lnSpc>
                <a:spcPct val="90000"/>
              </a:lnSpc>
              <a:spcBef>
                <a:spcPts val="500"/>
              </a:spcBef>
              <a:spcAft>
                <a:spcPts val="0"/>
              </a:spcAft>
              <a:buClr>
                <a:srgbClr val="888C99"/>
              </a:buClr>
              <a:buSzPts val="2000"/>
              <a:buFont typeface="Arial"/>
              <a:buNone/>
              <a:defRPr b="0" i="0" sz="2000" u="none" cap="none" strike="noStrike">
                <a:solidFill>
                  <a:srgbClr val="888C99"/>
                </a:solidFill>
                <a:latin typeface="Verdana"/>
                <a:ea typeface="Verdana"/>
                <a:cs typeface="Verdana"/>
                <a:sym typeface="Verdana"/>
              </a:defRPr>
            </a:lvl2pPr>
            <a:lvl3pPr indent="-228600" lvl="2" marL="1371600" marR="0" rtl="0" algn="l">
              <a:lnSpc>
                <a:spcPct val="90000"/>
              </a:lnSpc>
              <a:spcBef>
                <a:spcPts val="500"/>
              </a:spcBef>
              <a:spcAft>
                <a:spcPts val="0"/>
              </a:spcAft>
              <a:buClr>
                <a:srgbClr val="888C99"/>
              </a:buClr>
              <a:buSzPts val="1800"/>
              <a:buFont typeface="Arial"/>
              <a:buNone/>
              <a:defRPr b="0" i="0" sz="1800" u="none" cap="none" strike="noStrike">
                <a:solidFill>
                  <a:srgbClr val="888C99"/>
                </a:solidFill>
                <a:latin typeface="Verdana"/>
                <a:ea typeface="Verdana"/>
                <a:cs typeface="Verdana"/>
                <a:sym typeface="Verdana"/>
              </a:defRPr>
            </a:lvl3pPr>
            <a:lvl4pPr indent="-228600" lvl="3" marL="1828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4pPr>
            <a:lvl5pPr indent="-228600" lvl="4" marL="22860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Verdana"/>
                <a:ea typeface="Verdana"/>
                <a:cs typeface="Verdana"/>
                <a:sym typeface="Verdana"/>
              </a:defRPr>
            </a:lvl5pPr>
            <a:lvl6pPr indent="-228600" lvl="5" marL="27432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6pPr>
            <a:lvl7pPr indent="-228600" lvl="6" marL="32004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7pPr>
            <a:lvl8pPr indent="-228600" lvl="7" marL="36576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8pPr>
            <a:lvl9pPr indent="-228600" lvl="8" marL="4114800" marR="0" rtl="0" algn="l">
              <a:lnSpc>
                <a:spcPct val="90000"/>
              </a:lnSpc>
              <a:spcBef>
                <a:spcPts val="500"/>
              </a:spcBef>
              <a:spcAft>
                <a:spcPts val="0"/>
              </a:spcAft>
              <a:buClr>
                <a:srgbClr val="888C99"/>
              </a:buClr>
              <a:buSzPts val="1600"/>
              <a:buFont typeface="Arial"/>
              <a:buNone/>
              <a:defRPr b="0" i="0" sz="1600" u="none" cap="none" strike="noStrike">
                <a:solidFill>
                  <a:srgbClr val="888C99"/>
                </a:solidFill>
                <a:latin typeface="PT Sans"/>
                <a:ea typeface="PT Sans"/>
                <a:cs typeface="PT Sans"/>
                <a:sym typeface="PT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ajd tytułowy">
  <p:cSld name="Slajd tytułowy">
    <p:spTree>
      <p:nvGrpSpPr>
        <p:cNvPr id="25" name="Shape 2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wa elementy zawartości">
  <p:cSld name="2_Dwa elementy zawartości">
    <p:bg>
      <p:bgPr>
        <a:blipFill>
          <a:blip r:embed="rId2">
            <a:alphaModFix/>
          </a:blip>
          <a:stretch>
            <a:fillRect/>
          </a:stretch>
        </a:blipFill>
      </p:bgPr>
    </p:bg>
    <p:spTree>
      <p:nvGrpSpPr>
        <p:cNvPr id="26" name="Shape 26"/>
        <p:cNvGrpSpPr/>
        <p:nvPr/>
      </p:nvGrpSpPr>
      <p:grpSpPr>
        <a:xfrm>
          <a:off x="0" y="0"/>
          <a:ext cx="0" cy="0"/>
          <a:chOff x="0" y="0"/>
          <a:chExt cx="0" cy="0"/>
        </a:xfrm>
      </p:grpSpPr>
      <p:sp>
        <p:nvSpPr>
          <p:cNvPr id="27" name="Google Shape;27;g256a49bd88d_0_10"/>
          <p:cNvSpPr txBox="1"/>
          <p:nvPr>
            <p:ph type="title"/>
          </p:nvPr>
        </p:nvSpPr>
        <p:spPr>
          <a:xfrm>
            <a:off x="815225" y="1491351"/>
            <a:ext cx="5121300" cy="976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3600"/>
              <a:buFont typeface="Verdana"/>
              <a:buNone/>
              <a:defRPr b="1" i="0" sz="36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g256a49bd88d_0_10"/>
          <p:cNvSpPr txBox="1"/>
          <p:nvPr>
            <p:ph idx="1" type="body"/>
          </p:nvPr>
        </p:nvSpPr>
        <p:spPr>
          <a:xfrm>
            <a:off x="838200" y="2816913"/>
            <a:ext cx="5098200" cy="3200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
        <p:nvSpPr>
          <p:cNvPr id="29" name="Google Shape;29;g256a49bd88d_0_10"/>
          <p:cNvSpPr txBox="1"/>
          <p:nvPr>
            <p:ph idx="2" type="body"/>
          </p:nvPr>
        </p:nvSpPr>
        <p:spPr>
          <a:xfrm>
            <a:off x="6255508" y="1491351"/>
            <a:ext cx="5098200" cy="45261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ytuł i zawartość" type="obj">
  <p:cSld name="OBJECT">
    <p:bg>
      <p:bgPr>
        <a:blipFill>
          <a:blip r:embed="rId2">
            <a:alphaModFix/>
          </a:blip>
          <a:stretch>
            <a:fillRect/>
          </a:stretch>
        </a:blipFill>
      </p:bgPr>
    </p:bg>
    <p:spTree>
      <p:nvGrpSpPr>
        <p:cNvPr id="30" name="Shape 30"/>
        <p:cNvGrpSpPr/>
        <p:nvPr/>
      </p:nvGrpSpPr>
      <p:grpSpPr>
        <a:xfrm>
          <a:off x="0" y="0"/>
          <a:ext cx="0" cy="0"/>
          <a:chOff x="0" y="0"/>
          <a:chExt cx="0" cy="0"/>
        </a:xfrm>
      </p:grpSpPr>
      <p:sp>
        <p:nvSpPr>
          <p:cNvPr id="31" name="Google Shape;31;g256a49bd88d_0_17"/>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000"/>
              <a:buFont typeface="Verdana"/>
              <a:buNone/>
              <a:defRPr b="1" i="0" sz="4000" u="none" cap="none" strike="noStrike">
                <a:solidFill>
                  <a:schemeClr val="lt1"/>
                </a:solidFill>
                <a:latin typeface="Verdana"/>
                <a:ea typeface="Verdana"/>
                <a:cs typeface="Verdana"/>
                <a:sym typeface="Verda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2" name="Google Shape;32;g256a49bd88d_0_17"/>
          <p:cNvSpPr txBox="1"/>
          <p:nvPr>
            <p:ph idx="1" type="body"/>
          </p:nvPr>
        </p:nvSpPr>
        <p:spPr>
          <a:xfrm>
            <a:off x="815225" y="2584836"/>
            <a:ext cx="10561500" cy="3457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Verdana"/>
                <a:ea typeface="Verdana"/>
                <a:cs typeface="Verdana"/>
                <a:sym typeface="Verdan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Verdana"/>
                <a:ea typeface="Verdana"/>
                <a:cs typeface="Verdana"/>
                <a:sym typeface="Verdan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Verdana"/>
                <a:ea typeface="Verdana"/>
                <a:cs typeface="Verdana"/>
                <a:sym typeface="Verdan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PT Sans"/>
                <a:ea typeface="PT Sans"/>
                <a:cs typeface="PT Sans"/>
                <a:sym typeface="PT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9.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7.jp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helpfulprofessor.com/social-construction-of-gender/"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25.png"/><Relationship Id="rId5" Type="http://schemas.openxmlformats.org/officeDocument/2006/relationships/image" Target="../media/image21.png"/><Relationship Id="rId6"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8"/>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Beyond the binary</a:t>
            </a:r>
            <a:endParaRPr/>
          </a:p>
        </p:txBody>
      </p:sp>
      <p:sp>
        <p:nvSpPr>
          <p:cNvPr id="132" name="Google Shape;132;p8"/>
          <p:cNvSpPr txBox="1"/>
          <p:nvPr>
            <p:ph idx="1" type="body"/>
          </p:nvPr>
        </p:nvSpPr>
        <p:spPr>
          <a:xfrm>
            <a:off x="831850" y="2710925"/>
            <a:ext cx="7591200" cy="3292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rPr lang="en-US"/>
              <a:t>Some people do not ascribe to the binary as they cannot see themselves fitting completely in either masculine or feminine categories</a:t>
            </a:r>
            <a:endParaRPr/>
          </a:p>
          <a:p>
            <a:pPr indent="-50800" lvl="0" marL="228600" rtl="0" algn="l">
              <a:lnSpc>
                <a:spcPct val="90000"/>
              </a:lnSpc>
              <a:spcBef>
                <a:spcPts val="1000"/>
              </a:spcBef>
              <a:spcAft>
                <a:spcPts val="0"/>
              </a:spcAft>
              <a:buClr>
                <a:schemeClr val="dk1"/>
              </a:buClr>
              <a:buSzPts val="2800"/>
              <a:buNone/>
            </a:pPr>
            <a:r>
              <a:rPr b="1" lang="en-US"/>
              <a:t>Non-binary </a:t>
            </a:r>
            <a:r>
              <a:rPr lang="en-US"/>
              <a:t>people can:</a:t>
            </a:r>
            <a:endParaRPr/>
          </a:p>
          <a:p>
            <a:pPr indent="-76200" lvl="1" marL="685800" rtl="0" algn="l">
              <a:lnSpc>
                <a:spcPct val="90000"/>
              </a:lnSpc>
              <a:spcBef>
                <a:spcPts val="500"/>
              </a:spcBef>
              <a:spcAft>
                <a:spcPts val="0"/>
              </a:spcAft>
              <a:buClr>
                <a:schemeClr val="dk1"/>
              </a:buClr>
              <a:buSzPts val="2400"/>
              <a:buNone/>
            </a:pPr>
            <a:r>
              <a:rPr lang="en-US"/>
              <a:t>Use any pronoun</a:t>
            </a:r>
            <a:endParaRPr/>
          </a:p>
          <a:p>
            <a:pPr indent="-76200" lvl="1" marL="685800" rtl="0" algn="l">
              <a:lnSpc>
                <a:spcPct val="90000"/>
              </a:lnSpc>
              <a:spcBef>
                <a:spcPts val="500"/>
              </a:spcBef>
              <a:spcAft>
                <a:spcPts val="0"/>
              </a:spcAft>
              <a:buClr>
                <a:schemeClr val="dk1"/>
              </a:buClr>
              <a:buSzPts val="2400"/>
              <a:buNone/>
            </a:pPr>
            <a:r>
              <a:rPr lang="en-US"/>
              <a:t>Identify with more than one gender</a:t>
            </a:r>
            <a:endParaRPr/>
          </a:p>
          <a:p>
            <a:pPr indent="-76200" lvl="1" marL="685800" rtl="0" algn="l">
              <a:lnSpc>
                <a:spcPct val="90000"/>
              </a:lnSpc>
              <a:spcBef>
                <a:spcPts val="500"/>
              </a:spcBef>
              <a:spcAft>
                <a:spcPts val="0"/>
              </a:spcAft>
              <a:buClr>
                <a:schemeClr val="dk1"/>
              </a:buClr>
              <a:buSzPts val="2400"/>
              <a:buNone/>
            </a:pPr>
            <a:r>
              <a:rPr lang="en-US"/>
              <a:t>Use any label</a:t>
            </a:r>
            <a:endParaRPr/>
          </a:p>
          <a:p>
            <a:pPr indent="-76200" lvl="1" marL="685800" rtl="0" algn="l">
              <a:lnSpc>
                <a:spcPct val="90000"/>
              </a:lnSpc>
              <a:spcBef>
                <a:spcPts val="500"/>
              </a:spcBef>
              <a:spcAft>
                <a:spcPts val="0"/>
              </a:spcAft>
              <a:buClr>
                <a:schemeClr val="dk1"/>
              </a:buClr>
              <a:buSzPts val="2400"/>
              <a:buNone/>
            </a:pPr>
            <a:r>
              <a:rPr lang="en-US"/>
              <a:t>Present anyway</a:t>
            </a:r>
            <a:endParaRPr/>
          </a:p>
          <a:p>
            <a:pPr indent="-76200" lvl="1" marL="685800" rtl="0" algn="l">
              <a:lnSpc>
                <a:spcPct val="90000"/>
              </a:lnSpc>
              <a:spcBef>
                <a:spcPts val="500"/>
              </a:spcBef>
              <a:spcAft>
                <a:spcPts val="0"/>
              </a:spcAft>
              <a:buClr>
                <a:schemeClr val="dk1"/>
              </a:buClr>
              <a:buSzPts val="2400"/>
              <a:buNone/>
            </a:pPr>
            <a:r>
              <a:rPr lang="en-US"/>
              <a:t>Vocally reject the binary</a:t>
            </a:r>
            <a:endParaRPr/>
          </a:p>
        </p:txBody>
      </p:sp>
      <p:pic>
        <p:nvPicPr>
          <p:cNvPr id="133" name="Google Shape;133;p8"/>
          <p:cNvPicPr preferRelativeResize="0"/>
          <p:nvPr/>
        </p:nvPicPr>
        <p:blipFill rotWithShape="1">
          <a:blip r:embed="rId3">
            <a:alphaModFix/>
          </a:blip>
          <a:srcRect b="0" l="0" r="0" t="0"/>
          <a:stretch/>
        </p:blipFill>
        <p:spPr>
          <a:xfrm>
            <a:off x="8585902" y="1427850"/>
            <a:ext cx="2905432" cy="511664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256a49bd88d_0_84"/>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sz="3600"/>
              <a:t>Other terms in Gender &amp; Sexuality</a:t>
            </a:r>
            <a:endParaRPr sz="3600"/>
          </a:p>
          <a:p>
            <a:pPr indent="0" lvl="0" marL="0" rtl="0" algn="l">
              <a:lnSpc>
                <a:spcPct val="90000"/>
              </a:lnSpc>
              <a:spcBef>
                <a:spcPts val="0"/>
              </a:spcBef>
              <a:spcAft>
                <a:spcPts val="0"/>
              </a:spcAft>
              <a:buSzPts val="4000"/>
              <a:buNone/>
            </a:pPr>
            <a:r>
              <a:t/>
            </a:r>
            <a:endParaRPr/>
          </a:p>
        </p:txBody>
      </p:sp>
      <p:pic>
        <p:nvPicPr>
          <p:cNvPr id="139" name="Google Shape;139;g256a49bd88d_0_84"/>
          <p:cNvPicPr preferRelativeResize="0"/>
          <p:nvPr/>
        </p:nvPicPr>
        <p:blipFill rotWithShape="1">
          <a:blip r:embed="rId3">
            <a:alphaModFix amt="25000"/>
          </a:blip>
          <a:srcRect b="0" l="27930" r="12437" t="21562"/>
          <a:stretch/>
        </p:blipFill>
        <p:spPr>
          <a:xfrm>
            <a:off x="6181006" y="3070581"/>
            <a:ext cx="5165488" cy="3827195"/>
          </a:xfrm>
          <a:prstGeom prst="rect">
            <a:avLst/>
          </a:prstGeom>
          <a:noFill/>
          <a:ln>
            <a:noFill/>
          </a:ln>
        </p:spPr>
      </p:pic>
      <p:pic>
        <p:nvPicPr>
          <p:cNvPr id="140" name="Google Shape;140;g256a49bd88d_0_84"/>
          <p:cNvPicPr preferRelativeResize="0"/>
          <p:nvPr/>
        </p:nvPicPr>
        <p:blipFill rotWithShape="1">
          <a:blip r:embed="rId4">
            <a:alphaModFix amt="25000"/>
          </a:blip>
          <a:srcRect b="0" l="0" r="0" t="0"/>
          <a:stretch/>
        </p:blipFill>
        <p:spPr>
          <a:xfrm>
            <a:off x="859773" y="3070581"/>
            <a:ext cx="5117969" cy="3827194"/>
          </a:xfrm>
          <a:prstGeom prst="rect">
            <a:avLst/>
          </a:prstGeom>
          <a:noFill/>
          <a:ln>
            <a:noFill/>
          </a:ln>
        </p:spPr>
      </p:pic>
      <p:sp>
        <p:nvSpPr>
          <p:cNvPr id="141" name="Google Shape;141;g256a49bd88d_0_84"/>
          <p:cNvSpPr txBox="1"/>
          <p:nvPr>
            <p:ph idx="1" type="body"/>
          </p:nvPr>
        </p:nvSpPr>
        <p:spPr>
          <a:xfrm>
            <a:off x="839788" y="2079969"/>
            <a:ext cx="51579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rPr lang="en-US"/>
              <a:t>Matriarchal society</a:t>
            </a:r>
            <a:endParaRPr/>
          </a:p>
        </p:txBody>
      </p:sp>
      <p:sp>
        <p:nvSpPr>
          <p:cNvPr id="142" name="Google Shape;142;g256a49bd88d_0_84"/>
          <p:cNvSpPr txBox="1"/>
          <p:nvPr>
            <p:ph idx="2" type="body"/>
          </p:nvPr>
        </p:nvSpPr>
        <p:spPr>
          <a:xfrm>
            <a:off x="6172200" y="2079969"/>
            <a:ext cx="5183100" cy="8238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1000"/>
              </a:spcBef>
              <a:spcAft>
                <a:spcPts val="0"/>
              </a:spcAft>
              <a:buSzPts val="2400"/>
              <a:buNone/>
            </a:pPr>
            <a:r>
              <a:rPr lang="en-US"/>
              <a:t>Patriarchal society</a:t>
            </a:r>
            <a:endParaRPr/>
          </a:p>
        </p:txBody>
      </p:sp>
      <p:sp>
        <p:nvSpPr>
          <p:cNvPr id="143" name="Google Shape;143;g256a49bd88d_0_84"/>
          <p:cNvSpPr txBox="1"/>
          <p:nvPr>
            <p:ph idx="3" type="body"/>
          </p:nvPr>
        </p:nvSpPr>
        <p:spPr>
          <a:xfrm>
            <a:off x="839788" y="3070570"/>
            <a:ext cx="5157900" cy="2515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2400"/>
              <a:t>a society where women are dominant and take the leading role by holding power and authority; men are </a:t>
            </a:r>
            <a:r>
              <a:rPr b="1" lang="en-US" sz="2400"/>
              <a:t>subordinate</a:t>
            </a:r>
            <a:endParaRPr sz="2400"/>
          </a:p>
        </p:txBody>
      </p:sp>
      <p:sp>
        <p:nvSpPr>
          <p:cNvPr id="144" name="Google Shape;144;g256a49bd88d_0_84"/>
          <p:cNvSpPr txBox="1"/>
          <p:nvPr>
            <p:ph idx="4" type="body"/>
          </p:nvPr>
        </p:nvSpPr>
        <p:spPr>
          <a:xfrm>
            <a:off x="6172200" y="3070569"/>
            <a:ext cx="5183100" cy="2515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800"/>
              <a:buNone/>
            </a:pPr>
            <a:r>
              <a:rPr lang="en-US" sz="2400"/>
              <a:t>a society where men are dominant and central to the social organisation and hold authority over women, children and property</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256a49bd88d_0_113"/>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Other terms in Gender &amp; Sexuality</a:t>
            </a:r>
            <a:endParaRPr/>
          </a:p>
        </p:txBody>
      </p:sp>
      <p:pic>
        <p:nvPicPr>
          <p:cNvPr id="150" name="Google Shape;150;g256a49bd88d_0_113"/>
          <p:cNvPicPr preferRelativeResize="0"/>
          <p:nvPr/>
        </p:nvPicPr>
        <p:blipFill rotWithShape="1">
          <a:blip r:embed="rId3">
            <a:alphaModFix/>
          </a:blip>
          <a:srcRect b="0" l="0" r="0" t="0"/>
          <a:stretch/>
        </p:blipFill>
        <p:spPr>
          <a:xfrm>
            <a:off x="6618074" y="2710923"/>
            <a:ext cx="4729374" cy="3554400"/>
          </a:xfrm>
          <a:prstGeom prst="rect">
            <a:avLst/>
          </a:prstGeom>
          <a:noFill/>
          <a:ln>
            <a:noFill/>
          </a:ln>
        </p:spPr>
      </p:pic>
      <p:sp>
        <p:nvSpPr>
          <p:cNvPr id="151" name="Google Shape;151;g256a49bd88d_0_113"/>
          <p:cNvSpPr txBox="1"/>
          <p:nvPr>
            <p:ph idx="1" type="body"/>
          </p:nvPr>
        </p:nvSpPr>
        <p:spPr>
          <a:xfrm>
            <a:off x="831850" y="2710925"/>
            <a:ext cx="56067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Meterosexual</a:t>
            </a:r>
            <a:r>
              <a:rPr lang="en-US"/>
              <a:t> – a heterosexual man, living in an urban, post-industrial, capitalist setting, who spend a lot of time and money on his physical appearance.</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256a49bd88d_0_95"/>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2</a:t>
            </a:r>
            <a:endParaRPr/>
          </a:p>
        </p:txBody>
      </p:sp>
      <p:sp>
        <p:nvSpPr>
          <p:cNvPr id="157" name="Google Shape;157;g256a49bd88d_0_95"/>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Sexual Orientation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0"/>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Sexual orientation (1)</a:t>
            </a:r>
            <a:endParaRPr/>
          </a:p>
        </p:txBody>
      </p:sp>
      <p:sp>
        <p:nvSpPr>
          <p:cNvPr id="163" name="Google Shape;163;p10"/>
          <p:cNvSpPr txBox="1"/>
          <p:nvPr>
            <p:ph idx="1" type="body"/>
          </p:nvPr>
        </p:nvSpPr>
        <p:spPr>
          <a:xfrm>
            <a:off x="831850" y="2330700"/>
            <a:ext cx="5021400" cy="3672300"/>
          </a:xfrm>
          <a:prstGeom prst="rect">
            <a:avLst/>
          </a:prstGeom>
          <a:noFill/>
          <a:ln>
            <a:noFill/>
          </a:ln>
        </p:spPr>
        <p:txBody>
          <a:bodyPr anchorCtr="0" anchor="t" bIns="45700" lIns="91425" spcFirstLastPara="1" rIns="91425" wrap="square" tIns="45700">
            <a:normAutofit lnSpcReduction="20000"/>
          </a:bodyPr>
          <a:lstStyle/>
          <a:p>
            <a:pPr indent="-50800" lvl="0" marL="228600" rtl="0" algn="l">
              <a:lnSpc>
                <a:spcPct val="90000"/>
              </a:lnSpc>
              <a:spcBef>
                <a:spcPts val="0"/>
              </a:spcBef>
              <a:spcAft>
                <a:spcPts val="0"/>
              </a:spcAft>
              <a:buClr>
                <a:schemeClr val="dk1"/>
              </a:buClr>
              <a:buSzPts val="2800"/>
              <a:buNone/>
            </a:pPr>
            <a:r>
              <a:rPr b="1" lang="en-US"/>
              <a:t>Heterosexual </a:t>
            </a:r>
            <a:r>
              <a:rPr lang="en-US"/>
              <a:t>– someone who is attracted to members of the opposite sex.</a:t>
            </a:r>
            <a:endParaRPr b="1"/>
          </a:p>
          <a:p>
            <a:pPr indent="-50800" lvl="0" marL="228600" rtl="0" algn="l">
              <a:lnSpc>
                <a:spcPct val="90000"/>
              </a:lnSpc>
              <a:spcBef>
                <a:spcPts val="1000"/>
              </a:spcBef>
              <a:spcAft>
                <a:spcPts val="0"/>
              </a:spcAft>
              <a:buClr>
                <a:schemeClr val="dk1"/>
              </a:buClr>
              <a:buSzPts val="2800"/>
              <a:buNone/>
            </a:pPr>
            <a:r>
              <a:rPr b="1" lang="en-US"/>
              <a:t>Homosexual</a:t>
            </a:r>
            <a:r>
              <a:rPr lang="en-US"/>
              <a:t> – someone who is attracted to members of the same sex. This term is somehow obsolete and homosexual individuals prefer the terms gay and lesbian.</a:t>
            </a:r>
            <a:endParaRPr/>
          </a:p>
          <a:p>
            <a:pPr indent="-50800" lvl="0" marL="228600" rtl="0" algn="l">
              <a:lnSpc>
                <a:spcPct val="90000"/>
              </a:lnSpc>
              <a:spcBef>
                <a:spcPts val="1000"/>
              </a:spcBef>
              <a:spcAft>
                <a:spcPts val="0"/>
              </a:spcAft>
              <a:buClr>
                <a:schemeClr val="dk1"/>
              </a:buClr>
              <a:buSzPts val="2800"/>
              <a:buNone/>
            </a:pPr>
            <a:r>
              <a:rPr lang="en-US"/>
              <a:t>There are other designations as illustrated in the next slide.</a:t>
            </a:r>
            <a:endParaRPr/>
          </a:p>
        </p:txBody>
      </p:sp>
      <p:pic>
        <p:nvPicPr>
          <p:cNvPr id="164" name="Google Shape;164;p10"/>
          <p:cNvPicPr preferRelativeResize="0"/>
          <p:nvPr/>
        </p:nvPicPr>
        <p:blipFill rotWithShape="1">
          <a:blip r:embed="rId3">
            <a:alphaModFix/>
          </a:blip>
          <a:srcRect b="0" l="6474" r="5076" t="0"/>
          <a:stretch/>
        </p:blipFill>
        <p:spPr>
          <a:xfrm>
            <a:off x="5962200" y="2330700"/>
            <a:ext cx="5391600" cy="4103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25661f217cc_1_0"/>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Sexual orientation (2)</a:t>
            </a:r>
            <a:endParaRPr/>
          </a:p>
        </p:txBody>
      </p:sp>
      <p:sp>
        <p:nvSpPr>
          <p:cNvPr id="170" name="Google Shape;170;g25661f217cc_1_0"/>
          <p:cNvSpPr txBox="1"/>
          <p:nvPr>
            <p:ph idx="1" type="body"/>
          </p:nvPr>
        </p:nvSpPr>
        <p:spPr>
          <a:xfrm>
            <a:off x="831850" y="2426975"/>
            <a:ext cx="7105800" cy="35760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2200"/>
              <a:buNone/>
            </a:pPr>
            <a:r>
              <a:rPr b="1" lang="en-US" sz="2200"/>
              <a:t>Asexual: </a:t>
            </a:r>
            <a:r>
              <a:rPr lang="en-US" sz="2200"/>
              <a:t>Someone who does not experience sexual attraction. Distinct from celibacy, which is a conscious choice, asexuality is an intrinsic aspect of an asexual person. Just as sexually active individuals have emotional needs, so do asexual individuals. A person who is asexual may experience romantic attraction to others.</a:t>
            </a:r>
            <a:endParaRPr sz="2200"/>
          </a:p>
          <a:p>
            <a:pPr indent="-228600" lvl="0" marL="457200" rtl="0" algn="l">
              <a:lnSpc>
                <a:spcPct val="90000"/>
              </a:lnSpc>
              <a:spcBef>
                <a:spcPts val="0"/>
              </a:spcBef>
              <a:spcAft>
                <a:spcPts val="0"/>
              </a:spcAft>
              <a:buSzPts val="2200"/>
              <a:buNone/>
            </a:pPr>
            <a:r>
              <a:rPr b="1" lang="en-US" sz="2200"/>
              <a:t>Bisexual: </a:t>
            </a:r>
            <a:r>
              <a:rPr lang="en-US" sz="2200"/>
              <a:t>Someone who experiences sexual, romantic, physical, and/or spiritual attraction to people of their own gender as well as toward another gender. Sometimes shortened to </a:t>
            </a:r>
            <a:r>
              <a:rPr i="1" lang="en-US" sz="2200"/>
              <a:t>bi</a:t>
            </a:r>
            <a:r>
              <a:rPr lang="en-US" sz="2200"/>
              <a:t>.</a:t>
            </a:r>
            <a:endParaRPr sz="2200"/>
          </a:p>
        </p:txBody>
      </p:sp>
      <p:pic>
        <p:nvPicPr>
          <p:cNvPr id="171" name="Google Shape;171;g25661f217cc_1_0"/>
          <p:cNvPicPr preferRelativeResize="0"/>
          <p:nvPr/>
        </p:nvPicPr>
        <p:blipFill rotWithShape="1">
          <a:blip r:embed="rId3">
            <a:alphaModFix/>
          </a:blip>
          <a:srcRect b="0" l="0" r="0" t="0"/>
          <a:stretch/>
        </p:blipFill>
        <p:spPr>
          <a:xfrm>
            <a:off x="8068025" y="1825625"/>
            <a:ext cx="3718625" cy="2935750"/>
          </a:xfrm>
          <a:prstGeom prst="rect">
            <a:avLst/>
          </a:prstGeom>
          <a:noFill/>
          <a:ln>
            <a:noFill/>
          </a:ln>
        </p:spPr>
      </p:pic>
      <p:sp>
        <p:nvSpPr>
          <p:cNvPr id="172" name="Google Shape;172;g25661f217cc_1_0"/>
          <p:cNvSpPr txBox="1"/>
          <p:nvPr/>
        </p:nvSpPr>
        <p:spPr>
          <a:xfrm>
            <a:off x="8467675" y="4842525"/>
            <a:ext cx="3043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Symbol used for bisexuality</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g25661f217cc_1_18"/>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Sexual orientation (3)</a:t>
            </a:r>
            <a:endParaRPr/>
          </a:p>
        </p:txBody>
      </p:sp>
      <p:sp>
        <p:nvSpPr>
          <p:cNvPr id="178" name="Google Shape;178;g25661f217cc_1_18"/>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2000"/>
              <a:buNone/>
            </a:pPr>
            <a:r>
              <a:rPr b="1" lang="en-US" sz="2000"/>
              <a:t>Gay: </a:t>
            </a:r>
            <a:r>
              <a:rPr lang="en-US" sz="2000"/>
              <a:t>A term used to describe (trans or cis) males who are attracted to (trans or cis) male, but often used and embraced by people with other gender identities to describe their same-gender attractions and relationships as well. Often referred to as homosexual, though this term is no longer used by the majority of people with same-gender attractions.</a:t>
            </a:r>
            <a:endParaRPr sz="2000"/>
          </a:p>
          <a:p>
            <a:pPr indent="-228600" lvl="0" marL="457200" rtl="0" algn="l">
              <a:lnSpc>
                <a:spcPct val="90000"/>
              </a:lnSpc>
              <a:spcBef>
                <a:spcPts val="0"/>
              </a:spcBef>
              <a:spcAft>
                <a:spcPts val="0"/>
              </a:spcAft>
              <a:buSzPts val="2000"/>
              <a:buNone/>
            </a:pPr>
            <a:r>
              <a:rPr b="1" lang="en-US" sz="2000"/>
              <a:t>Lesbian: </a:t>
            </a:r>
            <a:r>
              <a:rPr lang="en-US" sz="2000"/>
              <a:t>Used to describe (trans or cis) females who are attracted to (trans or cis) females. Often referred to as homosexual, though this term is no longer used by the majority of people with same-gender attractions.  Refers to women attracted to women.</a:t>
            </a:r>
            <a:endParaRPr sz="2000"/>
          </a:p>
          <a:p>
            <a:pPr indent="-228600" lvl="0" marL="457200" rtl="0" algn="l">
              <a:lnSpc>
                <a:spcPct val="90000"/>
              </a:lnSpc>
              <a:spcBef>
                <a:spcPts val="0"/>
              </a:spcBef>
              <a:spcAft>
                <a:spcPts val="0"/>
              </a:spcAft>
              <a:buSzPts val="2000"/>
              <a:buNone/>
            </a:pPr>
            <a:r>
              <a:rPr b="1" lang="en-US" sz="2000"/>
              <a:t>Straight: </a:t>
            </a:r>
            <a:r>
              <a:rPr lang="en-US" sz="2000"/>
              <a:t>A (trans or cis) male or (trans or cis) female who is attracted to people of the other binary gender than themselves. Often referred to as heterosexual.</a:t>
            </a:r>
            <a:endParaRPr sz="2000"/>
          </a:p>
          <a:p>
            <a:pPr indent="0" lvl="0" marL="0" rtl="0" algn="l">
              <a:lnSpc>
                <a:spcPct val="90000"/>
              </a:lnSpc>
              <a:spcBef>
                <a:spcPts val="1000"/>
              </a:spcBef>
              <a:spcAft>
                <a:spcPts val="0"/>
              </a:spcAft>
              <a:buSzPts val="2400"/>
              <a:buNone/>
            </a:pPr>
            <a:r>
              <a:t/>
            </a:r>
            <a:endParaRPr sz="2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25661f217cc_1_23"/>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Sexual orientation (4)</a:t>
            </a:r>
            <a:endParaRPr/>
          </a:p>
        </p:txBody>
      </p:sp>
      <p:sp>
        <p:nvSpPr>
          <p:cNvPr id="184" name="Google Shape;184;g25661f217cc_1_23"/>
          <p:cNvSpPr txBox="1"/>
          <p:nvPr>
            <p:ph idx="1" type="body"/>
          </p:nvPr>
        </p:nvSpPr>
        <p:spPr>
          <a:xfrm>
            <a:off x="831850" y="2710925"/>
            <a:ext cx="7635900" cy="3292200"/>
          </a:xfrm>
          <a:prstGeom prst="rect">
            <a:avLst/>
          </a:prstGeom>
          <a:noFill/>
          <a:ln>
            <a:noFill/>
          </a:ln>
        </p:spPr>
        <p:txBody>
          <a:bodyPr anchorCtr="0" anchor="t" bIns="45700" lIns="91425" spcFirstLastPara="1" rIns="91425" wrap="square" tIns="45700">
            <a:noAutofit/>
          </a:bodyPr>
          <a:lstStyle/>
          <a:p>
            <a:pPr indent="-342900" lvl="0" marL="457200" rtl="0" algn="l">
              <a:lnSpc>
                <a:spcPct val="90000"/>
              </a:lnSpc>
              <a:spcBef>
                <a:spcPts val="1000"/>
              </a:spcBef>
              <a:spcAft>
                <a:spcPts val="0"/>
              </a:spcAft>
              <a:buSzPts val="1800"/>
              <a:buChar char="●"/>
            </a:pPr>
            <a:r>
              <a:rPr b="1" lang="en-US" sz="1800"/>
              <a:t>Pansexual: </a:t>
            </a:r>
            <a:r>
              <a:rPr lang="en-US" sz="1800"/>
              <a:t>Someone who experiences sexual, romantic, physical, and/or spiritual attraction to members of all gender identities/expressions. Although </a:t>
            </a:r>
            <a:r>
              <a:rPr b="1" lang="en-US" sz="1800"/>
              <a:t>pansexual is similar to bisexual, individuals who use the term pansexual often prefer it because it does not reinforce the male/female gender binary inherent in the term bisexual. </a:t>
            </a:r>
            <a:endParaRPr b="1" sz="1800"/>
          </a:p>
          <a:p>
            <a:pPr indent="-342900" lvl="0" marL="457200" rtl="0" algn="l">
              <a:lnSpc>
                <a:spcPct val="90000"/>
              </a:lnSpc>
              <a:spcBef>
                <a:spcPts val="0"/>
              </a:spcBef>
              <a:spcAft>
                <a:spcPts val="0"/>
              </a:spcAft>
              <a:buSzPts val="1800"/>
              <a:buChar char="●"/>
            </a:pPr>
            <a:r>
              <a:rPr b="1" lang="en-US" sz="1800"/>
              <a:t>Queer: </a:t>
            </a:r>
            <a:r>
              <a:rPr lang="en-US" sz="1800"/>
              <a:t>Historically a derogatory term used against LGBTQ people, it has been embraced and reclaimed by the same communities. Queer is often used to represent all individuals who identify outside of other categories of sexual and gender identity. Queer may also be used by an individual who feels as though other sexual or gender identity labels do not adequately describe their experience.  </a:t>
            </a:r>
            <a:endParaRPr sz="1800"/>
          </a:p>
        </p:txBody>
      </p:sp>
      <p:pic>
        <p:nvPicPr>
          <p:cNvPr id="185" name="Google Shape;185;g25661f217cc_1_23"/>
          <p:cNvPicPr preferRelativeResize="0"/>
          <p:nvPr/>
        </p:nvPicPr>
        <p:blipFill rotWithShape="1">
          <a:blip r:embed="rId3">
            <a:alphaModFix/>
          </a:blip>
          <a:srcRect b="0" l="0" r="0" t="0"/>
          <a:stretch/>
        </p:blipFill>
        <p:spPr>
          <a:xfrm rot="-5400000">
            <a:off x="7893627" y="2584850"/>
            <a:ext cx="4151299" cy="27690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256a49bd88d_0_124"/>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Social Construction of Gender</a:t>
            </a:r>
            <a:endParaRPr/>
          </a:p>
        </p:txBody>
      </p:sp>
      <p:sp>
        <p:nvSpPr>
          <p:cNvPr id="191" name="Google Shape;191;g256a49bd88d_0_124"/>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3</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256a49bd88d_0_119"/>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The Concept</a:t>
            </a:r>
            <a:endParaRPr/>
          </a:p>
        </p:txBody>
      </p:sp>
      <p:sp>
        <p:nvSpPr>
          <p:cNvPr id="197" name="Google Shape;197;g256a49bd88d_0_119"/>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1" lang="en-US"/>
              <a:t>“The concept of gender as socially constructed highlights how gender is not a naturally occurring concept. While sex is biological, gender is a cultural classification that explains how people of certain sexes should behave.”</a:t>
            </a:r>
            <a:endParaRPr/>
          </a:p>
          <a:p>
            <a:pPr indent="0" lvl="0" marL="0" marR="675993" rtl="0" algn="r">
              <a:lnSpc>
                <a:spcPct val="90000"/>
              </a:lnSpc>
              <a:spcBef>
                <a:spcPts val="1000"/>
              </a:spcBef>
              <a:spcAft>
                <a:spcPts val="0"/>
              </a:spcAft>
              <a:buSzPts val="2400"/>
              <a:buNone/>
            </a:pPr>
            <a:r>
              <a:rPr lang="en-US"/>
              <a:t>Chris Drew</a:t>
            </a:r>
            <a:endParaRPr/>
          </a:p>
          <a:p>
            <a:pPr indent="0" lvl="0" marL="0" marR="675993" rtl="0" algn="l">
              <a:lnSpc>
                <a:spcPct val="90000"/>
              </a:lnSpc>
              <a:spcBef>
                <a:spcPts val="1000"/>
              </a:spcBef>
              <a:spcAft>
                <a:spcPts val="0"/>
              </a:spcAft>
              <a:buSzPts val="2400"/>
              <a:buNone/>
            </a:pPr>
            <a:r>
              <a:t/>
            </a:r>
            <a:endParaRPr/>
          </a:p>
          <a:p>
            <a:pPr indent="0" lvl="0" marL="0" marR="675993"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a:p>
            <a:pPr indent="0" lvl="0" marL="0" rtl="0" algn="l">
              <a:lnSpc>
                <a:spcPct val="90000"/>
              </a:lnSpc>
              <a:spcBef>
                <a:spcPts val="1000"/>
              </a:spcBef>
              <a:spcAft>
                <a:spcPts val="0"/>
              </a:spcAft>
              <a:buSzPts val="24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g256a49bd88d_0_66"/>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Gender and Sex</a:t>
            </a:r>
            <a:endParaRPr/>
          </a:p>
        </p:txBody>
      </p:sp>
      <p:sp>
        <p:nvSpPr>
          <p:cNvPr id="65" name="Google Shape;65;g256a49bd88d_0_66"/>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Prof. JosAnn Cutajar &amp; Mr Roderick Vassallo</a:t>
            </a:r>
            <a:endParaRPr/>
          </a:p>
          <a:p>
            <a:pPr indent="0" lvl="0" marL="0" rtl="0" algn="ctr">
              <a:lnSpc>
                <a:spcPct val="90000"/>
              </a:lnSpc>
              <a:spcBef>
                <a:spcPts val="1000"/>
              </a:spcBef>
              <a:spcAft>
                <a:spcPts val="0"/>
              </a:spcAft>
              <a:buSzPts val="2400"/>
              <a:buNone/>
            </a:pPr>
            <a:r>
              <a:rPr lang="en-US"/>
              <a:t>L-Università ta’ Malta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g256a49bd88d_0_188"/>
          <p:cNvPicPr preferRelativeResize="0"/>
          <p:nvPr/>
        </p:nvPicPr>
        <p:blipFill rotWithShape="1">
          <a:blip r:embed="rId3">
            <a:alphaModFix/>
          </a:blip>
          <a:srcRect b="0" l="0" r="0" t="0"/>
          <a:stretch/>
        </p:blipFill>
        <p:spPr>
          <a:xfrm>
            <a:off x="2139750" y="1172862"/>
            <a:ext cx="7912499" cy="55943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descr="Image result for what are my identities" id="207" name="Google Shape;207;g256a49bd88d_0_130"/>
          <p:cNvPicPr preferRelativeResize="0"/>
          <p:nvPr/>
        </p:nvPicPr>
        <p:blipFill rotWithShape="1">
          <a:blip r:embed="rId3">
            <a:alphaModFix amt="40000"/>
          </a:blip>
          <a:srcRect b="21633" l="0" r="0" t="22117"/>
          <a:stretch/>
        </p:blipFill>
        <p:spPr>
          <a:xfrm>
            <a:off x="20" y="0"/>
            <a:ext cx="12191980" cy="6886576"/>
          </a:xfrm>
          <a:prstGeom prst="rect">
            <a:avLst/>
          </a:prstGeom>
          <a:noFill/>
          <a:ln>
            <a:noFill/>
          </a:ln>
        </p:spPr>
      </p:pic>
      <p:sp>
        <p:nvSpPr>
          <p:cNvPr id="208" name="Google Shape;208;g256a49bd88d_0_130"/>
          <p:cNvSpPr txBox="1"/>
          <p:nvPr>
            <p:ph type="title"/>
          </p:nvPr>
        </p:nvSpPr>
        <p:spPr>
          <a:xfrm>
            <a:off x="831850" y="5629308"/>
            <a:ext cx="10515600" cy="652500"/>
          </a:xfrm>
          <a:prstGeom prst="rect">
            <a:avLst/>
          </a:prstGeom>
          <a:noFill/>
          <a:ln>
            <a:noFill/>
          </a:ln>
        </p:spPr>
        <p:txBody>
          <a:bodyPr anchorCtr="0" anchor="b" bIns="45700" lIns="91425" spcFirstLastPara="1" rIns="91425" wrap="square" tIns="45700">
            <a:noAutofit/>
          </a:bodyPr>
          <a:lstStyle/>
          <a:p>
            <a:pPr indent="0" lvl="0" marL="0" marR="0" rtl="0" algn="l">
              <a:lnSpc>
                <a:spcPct val="90000"/>
              </a:lnSpc>
              <a:spcBef>
                <a:spcPts val="0"/>
              </a:spcBef>
              <a:spcAft>
                <a:spcPts val="0"/>
              </a:spcAft>
              <a:buClr>
                <a:schemeClr val="dk1"/>
              </a:buClr>
              <a:buSzPts val="4000"/>
              <a:buFont typeface="Verdana"/>
              <a:buNone/>
            </a:pPr>
            <a:r>
              <a:rPr b="0" lang="en-US"/>
              <a:t>Access | </a:t>
            </a:r>
            <a:r>
              <a:rPr lang="en-US"/>
              <a:t> </a:t>
            </a:r>
            <a:r>
              <a:rPr b="0" lang="en-US"/>
              <a:t>Webpage</a:t>
            </a:r>
            <a:br>
              <a:rPr lang="en-US"/>
            </a:br>
            <a:r>
              <a:rPr lang="en-US"/>
              <a:t>ANALYSIS &amp; DISCUSSION</a:t>
            </a:r>
            <a:endParaRPr/>
          </a:p>
        </p:txBody>
      </p:sp>
      <p:pic>
        <p:nvPicPr>
          <p:cNvPr id="209" name="Google Shape;209;g256a49bd88d_0_130"/>
          <p:cNvPicPr preferRelativeResize="0"/>
          <p:nvPr/>
        </p:nvPicPr>
        <p:blipFill rotWithShape="1">
          <a:blip r:embed="rId4">
            <a:alphaModFix/>
          </a:blip>
          <a:srcRect b="0" l="0" r="0" t="0"/>
          <a:stretch/>
        </p:blipFill>
        <p:spPr>
          <a:xfrm>
            <a:off x="9744650" y="1198500"/>
            <a:ext cx="1691200" cy="1691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g256a49bd88d_0_61"/>
          <p:cNvSpPr txBox="1"/>
          <p:nvPr>
            <p:ph type="title"/>
          </p:nvPr>
        </p:nvSpPr>
        <p:spPr>
          <a:xfrm>
            <a:off x="831850" y="1499047"/>
            <a:ext cx="10515600" cy="6525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000"/>
              <a:buNone/>
            </a:pPr>
            <a:r>
              <a:rPr lang="en-US"/>
              <a:t>Resources</a:t>
            </a:r>
            <a:endParaRPr/>
          </a:p>
        </p:txBody>
      </p:sp>
      <p:sp>
        <p:nvSpPr>
          <p:cNvPr id="219" name="Google Shape;219;g256a49bd88d_0_61"/>
          <p:cNvSpPr txBox="1"/>
          <p:nvPr>
            <p:ph idx="1" type="body"/>
          </p:nvPr>
        </p:nvSpPr>
        <p:spPr>
          <a:xfrm>
            <a:off x="831850" y="2710927"/>
            <a:ext cx="10515600" cy="3292200"/>
          </a:xfrm>
          <a:prstGeom prst="rect">
            <a:avLst/>
          </a:prstGeom>
          <a:noFill/>
          <a:ln>
            <a:noFill/>
          </a:ln>
        </p:spPr>
        <p:txBody>
          <a:bodyPr anchorCtr="0" anchor="t" bIns="45700" lIns="91425" spcFirstLastPara="1" rIns="91425" wrap="square" tIns="45700">
            <a:noAutofit/>
          </a:bodyPr>
          <a:lstStyle/>
          <a:p>
            <a:pPr indent="0" lvl="0" marL="0" marR="675993" rtl="0" algn="l">
              <a:lnSpc>
                <a:spcPct val="90000"/>
              </a:lnSpc>
              <a:spcBef>
                <a:spcPts val="1000"/>
              </a:spcBef>
              <a:spcAft>
                <a:spcPts val="0"/>
              </a:spcAft>
              <a:buSzPts val="2400"/>
              <a:buNone/>
            </a:pPr>
            <a:r>
              <a:rPr lang="en-US"/>
              <a:t>Drew, C., 2023, Social Construction of Gender: 10 Examples and Definition [HelpfulProfessor.com] [Online]. Available at: </a:t>
            </a:r>
            <a:r>
              <a:rPr lang="en-US" u="sng">
                <a:solidFill>
                  <a:schemeClr val="hlink"/>
                </a:solidFill>
                <a:hlinkClick r:id="rId3"/>
              </a:rPr>
              <a:t>https://helpfulprofessor.com/social-construction-of-gender/</a:t>
            </a:r>
            <a:r>
              <a:rPr lang="en-US"/>
              <a:t> [Accessed 30 June 2023]</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g256a49bd88d_0_108"/>
          <p:cNvSpPr txBox="1"/>
          <p:nvPr>
            <p:ph type="ctrTitle"/>
          </p:nvPr>
        </p:nvSpPr>
        <p:spPr>
          <a:xfrm>
            <a:off x="815225" y="1491351"/>
            <a:ext cx="10561500" cy="25440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SzPts val="6000"/>
              <a:buNone/>
            </a:pPr>
            <a:r>
              <a:rPr lang="en-US"/>
              <a:t>Important terms in Gender and Sexuality</a:t>
            </a:r>
            <a:endParaRPr/>
          </a:p>
        </p:txBody>
      </p:sp>
      <p:sp>
        <p:nvSpPr>
          <p:cNvPr id="71" name="Google Shape;71;g256a49bd88d_0_108"/>
          <p:cNvSpPr txBox="1"/>
          <p:nvPr>
            <p:ph idx="1" type="subTitle"/>
          </p:nvPr>
        </p:nvSpPr>
        <p:spPr>
          <a:xfrm>
            <a:off x="815225" y="4384883"/>
            <a:ext cx="10561500" cy="16557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1000"/>
              </a:spcBef>
              <a:spcAft>
                <a:spcPts val="0"/>
              </a:spcAft>
              <a:buSzPts val="2400"/>
              <a:buNone/>
            </a:pPr>
            <a:r>
              <a:rPr lang="en-US"/>
              <a:t>Section 1</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2"/>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 of Sex (1)</a:t>
            </a:r>
            <a:endParaRPr/>
          </a:p>
        </p:txBody>
      </p:sp>
      <p:sp>
        <p:nvSpPr>
          <p:cNvPr id="77" name="Google Shape;77;p2"/>
          <p:cNvSpPr txBox="1"/>
          <p:nvPr>
            <p:ph idx="1" type="body"/>
          </p:nvPr>
        </p:nvSpPr>
        <p:spPr>
          <a:xfrm>
            <a:off x="831850" y="2482327"/>
            <a:ext cx="10515600" cy="3292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t>Sex</a:t>
            </a:r>
            <a:r>
              <a:rPr lang="en-US"/>
              <a:t> refers to the physical and biological characteristics between male and female - physical distinctions in anatomical, chromosomal, hormonal and physiological characteristics</a:t>
            </a:r>
            <a:endParaRPr/>
          </a:p>
        </p:txBody>
      </p:sp>
      <p:pic>
        <p:nvPicPr>
          <p:cNvPr id="78" name="Google Shape;78;p2"/>
          <p:cNvPicPr preferRelativeResize="0"/>
          <p:nvPr/>
        </p:nvPicPr>
        <p:blipFill rotWithShape="1">
          <a:blip r:embed="rId3">
            <a:alphaModFix/>
          </a:blip>
          <a:srcRect b="9433" l="15493" r="15526" t="50106"/>
          <a:stretch/>
        </p:blipFill>
        <p:spPr>
          <a:xfrm>
            <a:off x="831859" y="3934511"/>
            <a:ext cx="8409931" cy="277468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3"/>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 of Sex (2) </a:t>
            </a:r>
            <a:endParaRPr/>
          </a:p>
        </p:txBody>
      </p:sp>
      <p:sp>
        <p:nvSpPr>
          <p:cNvPr id="84" name="Google Shape;84;p3"/>
          <p:cNvSpPr txBox="1"/>
          <p:nvPr>
            <p:ph idx="1" type="body"/>
          </p:nvPr>
        </p:nvSpPr>
        <p:spPr>
          <a:xfrm>
            <a:off x="831850" y="2335124"/>
            <a:ext cx="10515600" cy="1592100"/>
          </a:xfrm>
          <a:prstGeom prst="rect">
            <a:avLst/>
          </a:prstGeom>
          <a:noFill/>
          <a:ln>
            <a:noFill/>
          </a:ln>
        </p:spPr>
        <p:txBody>
          <a:bodyPr anchorCtr="0" anchor="t" bIns="45700" lIns="91425" spcFirstLastPara="1" rIns="91425" wrap="square" tIns="45700">
            <a:normAutofit lnSpcReduction="20000"/>
          </a:bodyPr>
          <a:lstStyle/>
          <a:p>
            <a:pPr indent="-50800" lvl="0" marL="228600" rtl="0" algn="l">
              <a:lnSpc>
                <a:spcPct val="90000"/>
              </a:lnSpc>
              <a:spcBef>
                <a:spcPts val="0"/>
              </a:spcBef>
              <a:spcAft>
                <a:spcPts val="0"/>
              </a:spcAft>
              <a:buClr>
                <a:schemeClr val="dk1"/>
              </a:buClr>
              <a:buSzPts val="2800"/>
              <a:buNone/>
            </a:pPr>
            <a:r>
              <a:rPr lang="en-US"/>
              <a:t>At birth, the differences are most evident in the </a:t>
            </a:r>
            <a:r>
              <a:rPr b="1" lang="en-US"/>
              <a:t>external male </a:t>
            </a:r>
            <a:r>
              <a:rPr lang="en-US"/>
              <a:t>and </a:t>
            </a:r>
            <a:r>
              <a:rPr b="1" lang="en-US"/>
              <a:t>female genitalia</a:t>
            </a:r>
            <a:r>
              <a:rPr lang="en-US"/>
              <a:t>.</a:t>
            </a:r>
            <a:endParaRPr/>
          </a:p>
          <a:p>
            <a:pPr indent="-50800" lvl="0" marL="228600" rtl="0" algn="l">
              <a:lnSpc>
                <a:spcPct val="90000"/>
              </a:lnSpc>
              <a:spcBef>
                <a:spcPts val="1000"/>
              </a:spcBef>
              <a:spcAft>
                <a:spcPts val="0"/>
              </a:spcAft>
              <a:buClr>
                <a:schemeClr val="dk1"/>
              </a:buClr>
              <a:buSzPts val="2800"/>
              <a:buNone/>
            </a:pPr>
            <a:r>
              <a:rPr lang="en-US"/>
              <a:t>Other distinctions are in the </a:t>
            </a:r>
            <a:r>
              <a:rPr b="1" lang="en-US"/>
              <a:t>internal organs of the reproductive system </a:t>
            </a:r>
            <a:r>
              <a:rPr lang="en-US"/>
              <a:t>including the </a:t>
            </a:r>
            <a:r>
              <a:rPr b="1" lang="en-US"/>
              <a:t>gonads </a:t>
            </a:r>
            <a:r>
              <a:rPr lang="en-US"/>
              <a:t>(sex cell producing organs)</a:t>
            </a:r>
            <a:r>
              <a:rPr b="1" lang="en-US"/>
              <a:t>, hormones, sex cells </a:t>
            </a:r>
            <a:r>
              <a:rPr lang="en-US"/>
              <a:t>and </a:t>
            </a:r>
            <a:r>
              <a:rPr b="1" lang="en-US"/>
              <a:t>chromosomal.</a:t>
            </a:r>
            <a:endParaRPr/>
          </a:p>
        </p:txBody>
      </p:sp>
      <p:pic>
        <p:nvPicPr>
          <p:cNvPr id="85" name="Google Shape;85;p3"/>
          <p:cNvPicPr preferRelativeResize="0"/>
          <p:nvPr/>
        </p:nvPicPr>
        <p:blipFill rotWithShape="1">
          <a:blip r:embed="rId3">
            <a:alphaModFix/>
          </a:blip>
          <a:srcRect b="0" l="0" r="0" t="15895"/>
          <a:stretch/>
        </p:blipFill>
        <p:spPr>
          <a:xfrm>
            <a:off x="4301050" y="4074575"/>
            <a:ext cx="3416950" cy="2879500"/>
          </a:xfrm>
          <a:prstGeom prst="rect">
            <a:avLst/>
          </a:prstGeom>
          <a:noFill/>
          <a:ln>
            <a:noFill/>
          </a:ln>
        </p:spPr>
      </p:pic>
      <p:pic>
        <p:nvPicPr>
          <p:cNvPr id="86" name="Google Shape;86;p3"/>
          <p:cNvPicPr preferRelativeResize="0"/>
          <p:nvPr/>
        </p:nvPicPr>
        <p:blipFill rotWithShape="1">
          <a:blip r:embed="rId4">
            <a:alphaModFix/>
          </a:blip>
          <a:srcRect b="0" l="0" r="0" t="0"/>
          <a:stretch/>
        </p:blipFill>
        <p:spPr>
          <a:xfrm>
            <a:off x="778909" y="4074573"/>
            <a:ext cx="4267921" cy="2783427"/>
          </a:xfrm>
          <a:prstGeom prst="rect">
            <a:avLst/>
          </a:prstGeom>
          <a:noFill/>
          <a:ln>
            <a:noFill/>
          </a:ln>
        </p:spPr>
      </p:pic>
      <p:pic>
        <p:nvPicPr>
          <p:cNvPr id="87" name="Google Shape;87;p3"/>
          <p:cNvPicPr preferRelativeResize="0"/>
          <p:nvPr/>
        </p:nvPicPr>
        <p:blipFill rotWithShape="1">
          <a:blip r:embed="rId5">
            <a:alphaModFix/>
          </a:blip>
          <a:srcRect b="0" l="0" r="0" t="0"/>
          <a:stretch/>
        </p:blipFill>
        <p:spPr>
          <a:xfrm>
            <a:off x="7718000" y="4074575"/>
            <a:ext cx="3909300" cy="2783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id="92" name="Google Shape;92;p4"/>
          <p:cNvPicPr preferRelativeResize="0"/>
          <p:nvPr/>
        </p:nvPicPr>
        <p:blipFill rotWithShape="1">
          <a:blip r:embed="rId3">
            <a:alphaModFix/>
          </a:blip>
          <a:srcRect b="11197" l="39166" r="19595" t="0"/>
          <a:stretch/>
        </p:blipFill>
        <p:spPr>
          <a:xfrm>
            <a:off x="8943550" y="2862951"/>
            <a:ext cx="3248451" cy="3995050"/>
          </a:xfrm>
          <a:prstGeom prst="rect">
            <a:avLst/>
          </a:prstGeom>
          <a:noFill/>
          <a:ln>
            <a:noFill/>
          </a:ln>
        </p:spPr>
      </p:pic>
      <p:sp>
        <p:nvSpPr>
          <p:cNvPr id="93" name="Google Shape;93;p4"/>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 of Sex (3)</a:t>
            </a:r>
            <a:endParaRPr/>
          </a:p>
        </p:txBody>
      </p:sp>
      <p:pic>
        <p:nvPicPr>
          <p:cNvPr id="94" name="Google Shape;94;p4"/>
          <p:cNvPicPr preferRelativeResize="0"/>
          <p:nvPr/>
        </p:nvPicPr>
        <p:blipFill rotWithShape="1">
          <a:blip r:embed="rId4">
            <a:alphaModFix/>
          </a:blip>
          <a:srcRect b="0" l="0" r="0" t="0"/>
          <a:stretch/>
        </p:blipFill>
        <p:spPr>
          <a:xfrm>
            <a:off x="3356380" y="2945434"/>
            <a:ext cx="5479241" cy="3816521"/>
          </a:xfrm>
          <a:prstGeom prst="rect">
            <a:avLst/>
          </a:prstGeom>
          <a:noFill/>
          <a:ln>
            <a:noFill/>
          </a:ln>
        </p:spPr>
      </p:pic>
      <p:pic>
        <p:nvPicPr>
          <p:cNvPr id="95" name="Google Shape;95;p4"/>
          <p:cNvPicPr preferRelativeResize="0"/>
          <p:nvPr/>
        </p:nvPicPr>
        <p:blipFill rotWithShape="1">
          <a:blip r:embed="rId5">
            <a:alphaModFix/>
          </a:blip>
          <a:srcRect b="0" l="0" r="0" t="0"/>
          <a:stretch/>
        </p:blipFill>
        <p:spPr>
          <a:xfrm flipH="1">
            <a:off x="0" y="2862947"/>
            <a:ext cx="3248450" cy="3995053"/>
          </a:xfrm>
          <a:prstGeom prst="rect">
            <a:avLst/>
          </a:prstGeom>
          <a:noFill/>
          <a:ln>
            <a:noFill/>
          </a:ln>
        </p:spPr>
      </p:pic>
      <p:sp>
        <p:nvSpPr>
          <p:cNvPr id="96" name="Google Shape;96;p4"/>
          <p:cNvSpPr txBox="1"/>
          <p:nvPr>
            <p:ph idx="1" type="body"/>
          </p:nvPr>
        </p:nvSpPr>
        <p:spPr>
          <a:xfrm>
            <a:off x="831850" y="2329927"/>
            <a:ext cx="10515600" cy="3292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In terms of </a:t>
            </a:r>
            <a:r>
              <a:rPr b="1" lang="en-US"/>
              <a:t>chromosomes</a:t>
            </a:r>
            <a:r>
              <a:rPr lang="en-US"/>
              <a:t>, a male develops from a combination of </a:t>
            </a:r>
            <a:r>
              <a:rPr b="1" lang="en-US"/>
              <a:t>XY </a:t>
            </a:r>
            <a:r>
              <a:rPr lang="en-US"/>
              <a:t>sex chromosomes and a female from an </a:t>
            </a:r>
            <a:r>
              <a:rPr b="1" lang="en-US"/>
              <a:t>XX </a:t>
            </a:r>
            <a:r>
              <a:rPr lang="en-US"/>
              <a:t>combination.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5"/>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 of Gender</a:t>
            </a:r>
            <a:endParaRPr/>
          </a:p>
        </p:txBody>
      </p:sp>
      <p:pic>
        <p:nvPicPr>
          <p:cNvPr id="102" name="Google Shape;102;p5"/>
          <p:cNvPicPr preferRelativeResize="0"/>
          <p:nvPr/>
        </p:nvPicPr>
        <p:blipFill rotWithShape="1">
          <a:blip r:embed="rId3">
            <a:alphaModFix/>
          </a:blip>
          <a:srcRect b="0" l="24343" r="2468" t="0"/>
          <a:stretch/>
        </p:blipFill>
        <p:spPr>
          <a:xfrm flipH="1">
            <a:off x="8071397" y="3489503"/>
            <a:ext cx="4273004" cy="3901897"/>
          </a:xfrm>
          <a:prstGeom prst="rect">
            <a:avLst/>
          </a:prstGeom>
          <a:noFill/>
          <a:ln>
            <a:noFill/>
          </a:ln>
        </p:spPr>
      </p:pic>
      <p:pic>
        <p:nvPicPr>
          <p:cNvPr id="103" name="Google Shape;103;p5"/>
          <p:cNvPicPr preferRelativeResize="0"/>
          <p:nvPr/>
        </p:nvPicPr>
        <p:blipFill rotWithShape="1">
          <a:blip r:embed="rId4">
            <a:alphaModFix/>
          </a:blip>
          <a:srcRect b="0" l="-4743" r="8072" t="0"/>
          <a:stretch/>
        </p:blipFill>
        <p:spPr>
          <a:xfrm>
            <a:off x="-1128301" y="3489503"/>
            <a:ext cx="5579815" cy="3901896"/>
          </a:xfrm>
          <a:prstGeom prst="rect">
            <a:avLst/>
          </a:prstGeom>
          <a:noFill/>
          <a:ln>
            <a:noFill/>
          </a:ln>
        </p:spPr>
      </p:pic>
      <p:pic>
        <p:nvPicPr>
          <p:cNvPr id="104" name="Google Shape;104;p5"/>
          <p:cNvPicPr preferRelativeResize="0"/>
          <p:nvPr/>
        </p:nvPicPr>
        <p:blipFill rotWithShape="1">
          <a:blip r:embed="rId5">
            <a:alphaModFix/>
          </a:blip>
          <a:srcRect b="0" l="0" r="0" t="0"/>
          <a:stretch/>
        </p:blipFill>
        <p:spPr>
          <a:xfrm>
            <a:off x="4450154" y="3489503"/>
            <a:ext cx="3607918" cy="3901897"/>
          </a:xfrm>
          <a:prstGeom prst="rect">
            <a:avLst/>
          </a:prstGeom>
          <a:noFill/>
          <a:ln>
            <a:noFill/>
          </a:ln>
        </p:spPr>
      </p:pic>
      <p:pic>
        <p:nvPicPr>
          <p:cNvPr id="105" name="Google Shape;105;p5"/>
          <p:cNvPicPr preferRelativeResize="0"/>
          <p:nvPr/>
        </p:nvPicPr>
        <p:blipFill rotWithShape="1">
          <a:blip r:embed="rId6">
            <a:alphaModFix/>
          </a:blip>
          <a:srcRect b="0" l="0" r="0" t="0"/>
          <a:stretch/>
        </p:blipFill>
        <p:spPr>
          <a:xfrm>
            <a:off x="6672376" y="2827849"/>
            <a:ext cx="3579240" cy="4083316"/>
          </a:xfrm>
          <a:prstGeom prst="rect">
            <a:avLst/>
          </a:prstGeom>
          <a:noFill/>
          <a:ln>
            <a:noFill/>
          </a:ln>
        </p:spPr>
      </p:pic>
      <p:sp>
        <p:nvSpPr>
          <p:cNvPr id="106" name="Google Shape;106;p5"/>
          <p:cNvSpPr txBox="1"/>
          <p:nvPr>
            <p:ph idx="1" type="body"/>
          </p:nvPr>
        </p:nvSpPr>
        <p:spPr>
          <a:xfrm>
            <a:off x="831850" y="2253727"/>
            <a:ext cx="10515600" cy="3292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t>Gender </a:t>
            </a:r>
            <a:r>
              <a:rPr lang="en-US"/>
              <a:t>refers to the social, psychological and cultural attributes of </a:t>
            </a:r>
            <a:r>
              <a:rPr b="1" lang="en-US"/>
              <a:t>masculinity </a:t>
            </a:r>
            <a:r>
              <a:rPr lang="en-US"/>
              <a:t>and </a:t>
            </a:r>
            <a:r>
              <a:rPr b="1" lang="en-US"/>
              <a:t>femininity</a:t>
            </a:r>
            <a:r>
              <a:rPr lang="en-US"/>
              <a:t> attributed to biological differences in different cultures.</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6"/>
          <p:cNvSpPr txBox="1"/>
          <p:nvPr>
            <p:ph type="title"/>
          </p:nvPr>
        </p:nvSpPr>
        <p:spPr>
          <a:xfrm>
            <a:off x="831850" y="1499047"/>
            <a:ext cx="10515600" cy="652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Definition of Gender (2)</a:t>
            </a:r>
            <a:endParaRPr/>
          </a:p>
        </p:txBody>
      </p:sp>
      <p:pic>
        <p:nvPicPr>
          <p:cNvPr id="112" name="Google Shape;112;p6"/>
          <p:cNvPicPr preferRelativeResize="0"/>
          <p:nvPr/>
        </p:nvPicPr>
        <p:blipFill rotWithShape="1">
          <a:blip r:embed="rId3">
            <a:alphaModFix amt="83000"/>
          </a:blip>
          <a:srcRect b="0" l="0" r="0" t="0"/>
          <a:stretch/>
        </p:blipFill>
        <p:spPr>
          <a:xfrm>
            <a:off x="-78733" y="3777644"/>
            <a:ext cx="2706193" cy="3613757"/>
          </a:xfrm>
          <a:prstGeom prst="rect">
            <a:avLst/>
          </a:prstGeom>
          <a:noFill/>
          <a:ln>
            <a:noFill/>
          </a:ln>
        </p:spPr>
      </p:pic>
      <p:pic>
        <p:nvPicPr>
          <p:cNvPr id="113" name="Google Shape;113;p6"/>
          <p:cNvPicPr preferRelativeResize="0"/>
          <p:nvPr/>
        </p:nvPicPr>
        <p:blipFill rotWithShape="1">
          <a:blip r:embed="rId4">
            <a:alphaModFix amt="83000"/>
          </a:blip>
          <a:srcRect b="0" l="0" r="0" t="0"/>
          <a:stretch/>
        </p:blipFill>
        <p:spPr>
          <a:xfrm>
            <a:off x="5096993" y="3777644"/>
            <a:ext cx="3082323" cy="3613756"/>
          </a:xfrm>
          <a:prstGeom prst="rect">
            <a:avLst/>
          </a:prstGeom>
          <a:noFill/>
          <a:ln>
            <a:noFill/>
          </a:ln>
        </p:spPr>
      </p:pic>
      <p:pic>
        <p:nvPicPr>
          <p:cNvPr id="114" name="Google Shape;114;p6"/>
          <p:cNvPicPr preferRelativeResize="0"/>
          <p:nvPr/>
        </p:nvPicPr>
        <p:blipFill rotWithShape="1">
          <a:blip r:embed="rId5">
            <a:alphaModFix amt="83000"/>
          </a:blip>
          <a:srcRect b="3842" l="0" r="0" t="0"/>
          <a:stretch/>
        </p:blipFill>
        <p:spPr>
          <a:xfrm>
            <a:off x="7894823" y="3905706"/>
            <a:ext cx="4435920" cy="3485694"/>
          </a:xfrm>
          <a:prstGeom prst="rect">
            <a:avLst/>
          </a:prstGeom>
          <a:noFill/>
          <a:ln>
            <a:noFill/>
          </a:ln>
        </p:spPr>
      </p:pic>
      <p:pic>
        <p:nvPicPr>
          <p:cNvPr id="115" name="Google Shape;115;p6"/>
          <p:cNvPicPr preferRelativeResize="0"/>
          <p:nvPr/>
        </p:nvPicPr>
        <p:blipFill rotWithShape="1">
          <a:blip r:embed="rId6">
            <a:alphaModFix amt="83000"/>
          </a:blip>
          <a:srcRect b="9115" l="7670" r="5659" t="6778"/>
          <a:stretch/>
        </p:blipFill>
        <p:spPr>
          <a:xfrm>
            <a:off x="1928525" y="3605425"/>
            <a:ext cx="4075125" cy="3954825"/>
          </a:xfrm>
          <a:prstGeom prst="rect">
            <a:avLst/>
          </a:prstGeom>
          <a:noFill/>
          <a:ln>
            <a:noFill/>
          </a:ln>
        </p:spPr>
      </p:pic>
      <p:sp>
        <p:nvSpPr>
          <p:cNvPr id="116" name="Google Shape;116;p6"/>
          <p:cNvSpPr txBox="1"/>
          <p:nvPr>
            <p:ph idx="1" type="body"/>
          </p:nvPr>
        </p:nvSpPr>
        <p:spPr>
          <a:xfrm>
            <a:off x="831850" y="2329927"/>
            <a:ext cx="10515600" cy="3292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Gender pertains to the </a:t>
            </a:r>
            <a:r>
              <a:rPr b="1" lang="en-US"/>
              <a:t>socially learned patterns of behaviour</a:t>
            </a:r>
            <a:r>
              <a:rPr lang="en-US"/>
              <a:t>.  For example, in some European countries, women are socially expected to be carers even when they work, while men are expected to be the main breadwinners.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256a49bd88d_0_75"/>
          <p:cNvSpPr txBox="1"/>
          <p:nvPr>
            <p:ph type="title"/>
          </p:nvPr>
        </p:nvSpPr>
        <p:spPr>
          <a:xfrm>
            <a:off x="815225" y="1491352"/>
            <a:ext cx="10561500" cy="744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4000"/>
              <a:buNone/>
            </a:pPr>
            <a:r>
              <a:rPr lang="en-US"/>
              <a:t>Sex + Gender Categories: Binary</a:t>
            </a:r>
            <a:endParaRPr/>
          </a:p>
        </p:txBody>
      </p:sp>
      <p:sp>
        <p:nvSpPr>
          <p:cNvPr id="122" name="Google Shape;122;g256a49bd88d_0_75"/>
          <p:cNvSpPr txBox="1"/>
          <p:nvPr>
            <p:ph idx="1" type="body"/>
          </p:nvPr>
        </p:nvSpPr>
        <p:spPr>
          <a:xfrm>
            <a:off x="839788" y="2537169"/>
            <a:ext cx="5157900" cy="823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0" lang="en-US"/>
              <a:t>Officially, </a:t>
            </a:r>
            <a:r>
              <a:rPr lang="en-US"/>
              <a:t>Sex</a:t>
            </a:r>
            <a:r>
              <a:rPr b="0" lang="en-US"/>
              <a:t> is referred to as:</a:t>
            </a:r>
            <a:endParaRPr b="0"/>
          </a:p>
        </p:txBody>
      </p:sp>
      <p:sp>
        <p:nvSpPr>
          <p:cNvPr id="123" name="Google Shape;123;g256a49bd88d_0_75"/>
          <p:cNvSpPr txBox="1"/>
          <p:nvPr>
            <p:ph idx="2" type="body"/>
          </p:nvPr>
        </p:nvSpPr>
        <p:spPr>
          <a:xfrm>
            <a:off x="6172200" y="2537169"/>
            <a:ext cx="5183100" cy="823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b="0" lang="en-US"/>
              <a:t>Whereas </a:t>
            </a:r>
            <a:r>
              <a:rPr lang="en-US"/>
              <a:t>Gender</a:t>
            </a:r>
            <a:r>
              <a:rPr b="0" lang="en-US"/>
              <a:t> is:</a:t>
            </a:r>
            <a:endParaRPr b="0"/>
          </a:p>
        </p:txBody>
      </p:sp>
      <p:sp>
        <p:nvSpPr>
          <p:cNvPr id="124" name="Google Shape;124;g256a49bd88d_0_75"/>
          <p:cNvSpPr txBox="1"/>
          <p:nvPr>
            <p:ph idx="3" type="body"/>
          </p:nvPr>
        </p:nvSpPr>
        <p:spPr>
          <a:xfrm>
            <a:off x="839788" y="3527770"/>
            <a:ext cx="5157900" cy="2515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Char char="•"/>
            </a:pPr>
            <a:r>
              <a:rPr lang="en-US"/>
              <a:t>Male | Female</a:t>
            </a:r>
            <a:endParaRPr/>
          </a:p>
          <a:p>
            <a:pPr indent="-406400" lvl="0" marL="457200" rtl="0" algn="l">
              <a:lnSpc>
                <a:spcPct val="90000"/>
              </a:lnSpc>
              <a:spcBef>
                <a:spcPts val="0"/>
              </a:spcBef>
              <a:spcAft>
                <a:spcPts val="0"/>
              </a:spcAft>
              <a:buSzPts val="2800"/>
              <a:buChar char="•"/>
            </a:pPr>
            <a:r>
              <a:rPr lang="en-US"/>
              <a:t>Man | Woman</a:t>
            </a:r>
            <a:endParaRPr/>
          </a:p>
          <a:p>
            <a:pPr indent="-406400" lvl="0" marL="457200" rtl="0" algn="l">
              <a:lnSpc>
                <a:spcPct val="90000"/>
              </a:lnSpc>
              <a:spcBef>
                <a:spcPts val="0"/>
              </a:spcBef>
              <a:spcAft>
                <a:spcPts val="0"/>
              </a:spcAft>
              <a:buSzPts val="2800"/>
              <a:buChar char="•"/>
            </a:pPr>
            <a:r>
              <a:rPr lang="en-US"/>
              <a:t>Boy | Girl</a:t>
            </a:r>
            <a:endParaRPr/>
          </a:p>
          <a:p>
            <a:pPr indent="0" lvl="0" marL="0" rtl="0" algn="l">
              <a:lnSpc>
                <a:spcPct val="90000"/>
              </a:lnSpc>
              <a:spcBef>
                <a:spcPts val="1000"/>
              </a:spcBef>
              <a:spcAft>
                <a:spcPts val="0"/>
              </a:spcAft>
              <a:buSzPts val="2800"/>
              <a:buNone/>
            </a:pPr>
            <a:r>
              <a:t/>
            </a:r>
            <a:endParaRPr/>
          </a:p>
        </p:txBody>
      </p:sp>
      <p:sp>
        <p:nvSpPr>
          <p:cNvPr id="125" name="Google Shape;125;g256a49bd88d_0_75"/>
          <p:cNvSpPr txBox="1"/>
          <p:nvPr>
            <p:ph idx="4" type="body"/>
          </p:nvPr>
        </p:nvSpPr>
        <p:spPr>
          <a:xfrm>
            <a:off x="6172200" y="3527769"/>
            <a:ext cx="5183100" cy="2515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Char char="•"/>
            </a:pPr>
            <a:r>
              <a:rPr lang="en-US"/>
              <a:t>Masculine | Feminine</a:t>
            </a:r>
            <a:endParaRPr/>
          </a:p>
          <a:p>
            <a:pPr indent="0" lvl="0" marL="0" rtl="0" algn="l">
              <a:lnSpc>
                <a:spcPct val="90000"/>
              </a:lnSpc>
              <a:spcBef>
                <a:spcPts val="1000"/>
              </a:spcBef>
              <a:spcAft>
                <a:spcPts val="0"/>
              </a:spcAft>
              <a:buSzPts val="2800"/>
              <a:buNone/>
            </a:pPr>
            <a:r>
              <a:t/>
            </a:r>
            <a:endParaRPr/>
          </a:p>
        </p:txBody>
      </p:sp>
      <p:pic>
        <p:nvPicPr>
          <p:cNvPr id="126" name="Google Shape;126;g256a49bd88d_0_75"/>
          <p:cNvPicPr preferRelativeResize="0"/>
          <p:nvPr/>
        </p:nvPicPr>
        <p:blipFill rotWithShape="1">
          <a:blip r:embed="rId3">
            <a:alphaModFix/>
          </a:blip>
          <a:srcRect b="0" l="0" r="0" t="0"/>
          <a:stretch/>
        </p:blipFill>
        <p:spPr>
          <a:xfrm>
            <a:off x="7327229" y="4071526"/>
            <a:ext cx="2762000" cy="2570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PARD">
  <a:themeElements>
    <a:clrScheme name="US">
      <a:dk1>
        <a:srgbClr val="002D59"/>
      </a:dk1>
      <a:lt1>
        <a:srgbClr val="FFFFFF"/>
      </a:lt1>
      <a:dk2>
        <a:srgbClr val="004993"/>
      </a:dk2>
      <a:lt2>
        <a:srgbClr val="E7E6E6"/>
      </a:lt2>
      <a:accent1>
        <a:srgbClr val="C00000"/>
      </a:accent1>
      <a:accent2>
        <a:srgbClr val="FF0000"/>
      </a:accent2>
      <a:accent3>
        <a:srgbClr val="A5A5A5"/>
      </a:accent3>
      <a:accent4>
        <a:srgbClr val="FFC000"/>
      </a:accent4>
      <a:accent5>
        <a:srgbClr val="5BADFF"/>
      </a:accent5>
      <a:accent6>
        <a:srgbClr val="92D050"/>
      </a:accent6>
      <a:hlink>
        <a:srgbClr val="0071E2"/>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2022-09-28T16:01:44Z</dcterms:created>
  <dc:creator>J. Cutajar</dc:creator>
</cp:coreProperties>
</file>